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042" r:id="rId2"/>
    <p:sldId id="311" r:id="rId3"/>
    <p:sldId id="1043" r:id="rId4"/>
    <p:sldId id="1044" r:id="rId5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095"/>
    <a:srgbClr val="FF9900"/>
    <a:srgbClr val="0F9AB1"/>
    <a:srgbClr val="FFCDCD"/>
    <a:srgbClr val="FFE1E1"/>
    <a:srgbClr val="FFFFFF"/>
    <a:srgbClr val="11A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“Migration: The Cyprus Challenge” instead of The proble</a:t>
            </a:r>
            <a:r>
              <a:rPr lang="en-GB" baseline="0" dirty="0"/>
              <a:t>m in Cyprus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9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3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ΚΥΠΡΙΑΚΗ ΔΗΜΟΚΡΑΤΙΑ / ΠΝΕΥΜΑΤΙΚΑ ΔΙΚΑΙΩΜΑΤΑ 20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4909" y="12856481"/>
            <a:ext cx="4013493" cy="481328"/>
          </a:xfrm>
          <a:prstGeom prst="rect">
            <a:avLst/>
          </a:prstGeom>
          <a:ln w="12700">
            <a:miter lim="400000"/>
          </a:ln>
        </p:spPr>
        <p:txBody>
          <a:bodyPr lIns="50780" tIns="50780" rIns="50780" bIns="50780">
            <a:norm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ΚΥΠΡΙΑΚΗ ΔΗΜΟΚΡΑΤΙΑ / ΠΝΕΥΜΑΤΙΚΑ ΔΙΚΑΙΩΜΑΤΑ </a:t>
            </a:r>
            <a:r>
              <a:rPr lang="el-G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" descr="Imag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ΥΠΟΥΡΓΕΙΟ ΑΜΥΝΑΣ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67089" y="11981812"/>
            <a:ext cx="9601920" cy="1287670"/>
          </a:xfrm>
          <a:prstGeom prst="rect">
            <a:avLst/>
          </a:prstGeom>
          <a:ln w="12700">
            <a:miter lim="400000"/>
          </a:ln>
        </p:spPr>
        <p:txBody>
          <a:bodyPr lIns="50780" tIns="50780" rIns="50780" bIns="50780" anchor="ctr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sz="2500" b="1" dirty="0"/>
              <a:t>ΥΠΟΥΡΓΕΙΟ ΕΣΩΤΕΡΙΚΩΝ </a:t>
            </a:r>
            <a:endParaRPr lang="en-US" sz="25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D19C2E-FB2A-367A-A2C1-CDE8A27E6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/>
          <a:stretch/>
        </p:blipFill>
        <p:spPr>
          <a:xfrm>
            <a:off x="7900415" y="-335857"/>
            <a:ext cx="17288437" cy="12655856"/>
          </a:xfrm>
          <a:prstGeom prst="rect">
            <a:avLst/>
          </a:prstGeom>
        </p:spPr>
      </p:pic>
      <p:pic>
        <p:nvPicPr>
          <p:cNvPr id="18" name="Picture 17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F962ECD2-763C-FCA8-63F2-08DD72972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15" y="7880008"/>
            <a:ext cx="4254712" cy="3530506"/>
          </a:xfrm>
          <a:prstGeom prst="rect">
            <a:avLst/>
          </a:prstGeom>
        </p:spPr>
      </p:pic>
      <p:sp>
        <p:nvSpPr>
          <p:cNvPr id="23" name="headline goes here goes here">
            <a:extLst>
              <a:ext uri="{FF2B5EF4-FFF2-40B4-BE49-F238E27FC236}">
                <a16:creationId xmlns:a16="http://schemas.microsoft.com/office/drawing/2014/main" id="{2C470427-1179-0DAF-F31C-4C80CEC5885F}"/>
              </a:ext>
            </a:extLst>
          </p:cNvPr>
          <p:cNvSpPr txBox="1"/>
          <p:nvPr/>
        </p:nvSpPr>
        <p:spPr>
          <a:xfrm>
            <a:off x="860929" y="562098"/>
            <a:ext cx="17826082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b="1" cap="none" dirty="0">
                <a:latin typeface="Arial" panose="020B0604020202020204" pitchFamily="34" charset="0"/>
                <a:cs typeface="Arial" panose="020B0604020202020204" pitchFamily="34" charset="0"/>
              </a:rPr>
              <a:t>ΑΙΤΗΣΕΙΣ ΑΣΥΛΟΥ</a:t>
            </a:r>
          </a:p>
        </p:txBody>
      </p:sp>
      <p:sp>
        <p:nvSpPr>
          <p:cNvPr id="24" name="Subtitle here">
            <a:extLst>
              <a:ext uri="{FF2B5EF4-FFF2-40B4-BE49-F238E27FC236}">
                <a16:creationId xmlns:a16="http://schemas.microsoft.com/office/drawing/2014/main" id="{4B41F3EB-AA28-9291-87F7-482E19628447}"/>
              </a:ext>
            </a:extLst>
          </p:cNvPr>
          <p:cNvSpPr txBox="1"/>
          <p:nvPr/>
        </p:nvSpPr>
        <p:spPr>
          <a:xfrm>
            <a:off x="860929" y="1372328"/>
            <a:ext cx="12389558" cy="87203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2022 και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5" name="Subtitle here">
            <a:extLst>
              <a:ext uri="{FF2B5EF4-FFF2-40B4-BE49-F238E27FC236}">
                <a16:creationId xmlns:a16="http://schemas.microsoft.com/office/drawing/2014/main" id="{2842274D-AEA2-2A01-67FD-8F4AA8C71570}"/>
              </a:ext>
            </a:extLst>
          </p:cNvPr>
          <p:cNvSpPr txBox="1"/>
          <p:nvPr/>
        </p:nvSpPr>
        <p:spPr>
          <a:xfrm>
            <a:off x="860927" y="2305486"/>
            <a:ext cx="7237863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</a:pPr>
            <a:r>
              <a:rPr lang="el-GR" sz="4000" dirty="0">
                <a:solidFill>
                  <a:srgbClr val="E38C19"/>
                </a:solidFill>
              </a:rPr>
              <a:t>Μάρτιος - Αύγουστος </a:t>
            </a:r>
          </a:p>
        </p:txBody>
      </p:sp>
    </p:spTree>
    <p:extLst>
      <p:ext uri="{BB962C8B-B14F-4D97-AF65-F5344CB8AC3E}">
        <p14:creationId xmlns:p14="http://schemas.microsoft.com/office/powerpoint/2010/main" val="6710754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9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b="1" dirty="0"/>
              <a:t>ΚΥΠΡΙΑΚΗ ΔΗΜΟΚΡΑΤΙΑ</a:t>
            </a:r>
            <a:r>
              <a:rPr dirty="0"/>
              <a:t> / ΠΝΕΥΜΑΤΙΚΑ ΔΙΚΑΙΩΜΑΤΑ 2020</a:t>
            </a:r>
          </a:p>
        </p:txBody>
      </p:sp>
      <p:sp>
        <p:nvSpPr>
          <p:cNvPr id="319" name="ΥΠΟΥΡΓΕΙΟ ΟΙΚΟΝΟΜΙΚΩΝ"/>
          <p:cNvSpPr txBox="1">
            <a:spLocks noGrp="1"/>
          </p:cNvSpPr>
          <p:nvPr>
            <p:ph type="subTitle" sz="quarter" idx="1"/>
          </p:nvPr>
        </p:nvSpPr>
        <p:spPr>
          <a:xfrm>
            <a:off x="11104845" y="12424383"/>
            <a:ext cx="9605670" cy="613971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dirty="0"/>
              <a:t>ΥΠΟΥΡΓΕΙΟ ΕΣΩΤΕΡΙΚΩΝ</a:t>
            </a:r>
            <a:endParaRPr dirty="0"/>
          </a:p>
        </p:txBody>
      </p:sp>
      <p:sp>
        <p:nvSpPr>
          <p:cNvPr id="4" name="Subtitle here">
            <a:extLst>
              <a:ext uri="{FF2B5EF4-FFF2-40B4-BE49-F238E27FC236}">
                <a16:creationId xmlns:a16="http://schemas.microsoft.com/office/drawing/2014/main" id="{E2605B76-C71C-C6D5-BD12-1166D1A86EEA}"/>
              </a:ext>
            </a:extLst>
          </p:cNvPr>
          <p:cNvSpPr txBox="1"/>
          <p:nvPr/>
        </p:nvSpPr>
        <p:spPr>
          <a:xfrm>
            <a:off x="984020" y="8615341"/>
            <a:ext cx="7238044" cy="63921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rgbClr val="2F7788"/>
              </a:buClr>
              <a:buSzPct val="120000"/>
            </a:pPr>
            <a:r>
              <a:rPr lang="el-GR" sz="3200" i="0" kern="0" spc="0" dirty="0">
                <a:solidFill>
                  <a:srgbClr val="5E5E5E"/>
                </a:solidFill>
                <a:sym typeface="+mn-ea"/>
              </a:rPr>
              <a:t>Μείωση: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480B8-C8F9-8F94-F69C-8DCA2A72DAFA}"/>
              </a:ext>
            </a:extLst>
          </p:cNvPr>
          <p:cNvSpPr txBox="1"/>
          <p:nvPr/>
        </p:nvSpPr>
        <p:spPr>
          <a:xfrm>
            <a:off x="2773415" y="7899157"/>
            <a:ext cx="2438400" cy="148758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9000" b="1" i="0" u="none" strike="noStrike" cap="none" spc="0" normalizeH="0" baseline="0" dirty="0">
                <a:ln>
                  <a:noFill/>
                </a:ln>
                <a:solidFill>
                  <a:srgbClr val="FF99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 panose="02000503000000020004"/>
              </a:rPr>
              <a:t>51%</a:t>
            </a:r>
          </a:p>
        </p:txBody>
      </p:sp>
      <p:pic>
        <p:nvPicPr>
          <p:cNvPr id="16" name="Picture 15" descr="A graph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AB2C92C0-8A82-9F66-D672-71A3C6275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43" y="-904155"/>
            <a:ext cx="16117857" cy="12445009"/>
          </a:xfrm>
          <a:prstGeom prst="rect">
            <a:avLst/>
          </a:prstGeom>
        </p:spPr>
      </p:pic>
      <p:sp>
        <p:nvSpPr>
          <p:cNvPr id="18" name="headline goes here goes here">
            <a:extLst>
              <a:ext uri="{FF2B5EF4-FFF2-40B4-BE49-F238E27FC236}">
                <a16:creationId xmlns:a16="http://schemas.microsoft.com/office/drawing/2014/main" id="{A1053473-FA27-45B0-593D-2A393D7C7D33}"/>
              </a:ext>
            </a:extLst>
          </p:cNvPr>
          <p:cNvSpPr txBox="1"/>
          <p:nvPr/>
        </p:nvSpPr>
        <p:spPr>
          <a:xfrm>
            <a:off x="860929" y="562098"/>
            <a:ext cx="8076055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Στατιστικα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here">
            <a:extLst>
              <a:ext uri="{FF2B5EF4-FFF2-40B4-BE49-F238E27FC236}">
                <a16:creationId xmlns:a16="http://schemas.microsoft.com/office/drawing/2014/main" id="{2A500D36-554A-3191-EC4A-758FB7380A3F}"/>
              </a:ext>
            </a:extLst>
          </p:cNvPr>
          <p:cNvSpPr txBox="1"/>
          <p:nvPr/>
        </p:nvSpPr>
        <p:spPr>
          <a:xfrm>
            <a:off x="860929" y="1372328"/>
            <a:ext cx="12389558" cy="87203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0" name="Subtitle here">
            <a:extLst>
              <a:ext uri="{FF2B5EF4-FFF2-40B4-BE49-F238E27FC236}">
                <a16:creationId xmlns:a16="http://schemas.microsoft.com/office/drawing/2014/main" id="{C08AFED2-A643-5688-EB21-09D7F06C190E}"/>
              </a:ext>
            </a:extLst>
          </p:cNvPr>
          <p:cNvSpPr txBox="1"/>
          <p:nvPr/>
        </p:nvSpPr>
        <p:spPr>
          <a:xfrm>
            <a:off x="860927" y="2305486"/>
            <a:ext cx="7237863" cy="372800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</a:pPr>
            <a:r>
              <a:rPr lang="el-GR" sz="4000" b="1" i="0" dirty="0">
                <a:solidFill>
                  <a:srgbClr val="E38C19"/>
                </a:solidFill>
                <a:sym typeface="+mn-ea"/>
              </a:rPr>
              <a:t>ΝΕΕΣ ΑΙΤΗΣΕΙΣ ΑΣΥΛΟΥ</a:t>
            </a:r>
          </a:p>
          <a:p>
            <a:pPr>
              <a:lnSpc>
                <a:spcPct val="120000"/>
              </a:lnSpc>
            </a:pPr>
            <a:r>
              <a:rPr lang="el-GR" sz="4000" dirty="0">
                <a:solidFill>
                  <a:srgbClr val="E38C19"/>
                </a:solidFill>
              </a:rPr>
              <a:t>Μάρτιος - Αύγουστος 2022: 11</a:t>
            </a:r>
            <a:r>
              <a:rPr lang="en-GB" sz="4000" dirty="0">
                <a:solidFill>
                  <a:srgbClr val="E38C19"/>
                </a:solidFill>
              </a:rPr>
              <a:t>.</a:t>
            </a:r>
            <a:r>
              <a:rPr lang="el-GR" sz="4000" dirty="0">
                <a:solidFill>
                  <a:srgbClr val="E38C19"/>
                </a:solidFill>
              </a:rPr>
              <a:t>961 άτομα</a:t>
            </a:r>
          </a:p>
          <a:p>
            <a:pPr>
              <a:lnSpc>
                <a:spcPct val="120000"/>
              </a:lnSpc>
            </a:pPr>
            <a:r>
              <a:rPr lang="el-GR" sz="4000" dirty="0">
                <a:solidFill>
                  <a:srgbClr val="E38C19"/>
                </a:solidFill>
              </a:rPr>
              <a:t>Μάρτιος - Αύγουστος 2023: 5</a:t>
            </a:r>
            <a:r>
              <a:rPr lang="en-GB" sz="4000" dirty="0">
                <a:solidFill>
                  <a:srgbClr val="E38C19"/>
                </a:solidFill>
              </a:rPr>
              <a:t>.</a:t>
            </a:r>
            <a:r>
              <a:rPr lang="el-GR" sz="4000" dirty="0">
                <a:solidFill>
                  <a:srgbClr val="E38C19"/>
                </a:solidFill>
              </a:rPr>
              <a:t>866 άτομα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ΚΥΠΡΙΑΚΗ ΔΗΜΟΚΡΑΤΙΑ / ΠΝΕΥΜΑΤΙΚΑ ΔΙΚΑΙΩΜΑΤΑ 20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4909" y="12856481"/>
            <a:ext cx="4013493" cy="481328"/>
          </a:xfrm>
          <a:prstGeom prst="rect">
            <a:avLst/>
          </a:prstGeom>
          <a:ln w="12700">
            <a:miter lim="400000"/>
          </a:ln>
        </p:spPr>
        <p:txBody>
          <a:bodyPr lIns="50780" tIns="50780" rIns="50780" bIns="50780">
            <a:norm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ΚΥΠΡΙΑΚΗ ΔΗΜΟΚΡΑΤΙΑ / ΠΝΕΥΜΑΤΙΚΑ ΔΙΚΑΙΩΜΑΤΑ </a:t>
            </a:r>
            <a:r>
              <a:rPr lang="el-G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" descr="Imag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ΥΠΟΥΡΓΕΙΟ ΑΜΥΝΑΣ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67089" y="11981812"/>
            <a:ext cx="9601920" cy="1287670"/>
          </a:xfrm>
          <a:prstGeom prst="rect">
            <a:avLst/>
          </a:prstGeom>
          <a:ln w="12700">
            <a:miter lim="400000"/>
          </a:ln>
        </p:spPr>
        <p:txBody>
          <a:bodyPr lIns="50780" tIns="50780" rIns="50780" bIns="50780" anchor="ctr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sz="2500" b="1" dirty="0"/>
              <a:t>ΥΠΟΥΡΓΕΙΟ ΕΣΩΤΕΡΙΚΩΝ</a:t>
            </a:r>
            <a:endParaRPr lang="en-US" sz="2500" b="1" dirty="0"/>
          </a:p>
        </p:txBody>
      </p:sp>
      <p:sp>
        <p:nvSpPr>
          <p:cNvPr id="11" name="headline goes here goes here">
            <a:extLst>
              <a:ext uri="{FF2B5EF4-FFF2-40B4-BE49-F238E27FC236}">
                <a16:creationId xmlns:a16="http://schemas.microsoft.com/office/drawing/2014/main" id="{19176B03-7C3A-4C46-B0F9-BEFB9E0FE7DA}"/>
              </a:ext>
            </a:extLst>
          </p:cNvPr>
          <p:cNvSpPr txBox="1"/>
          <p:nvPr/>
        </p:nvSpPr>
        <p:spPr>
          <a:xfrm>
            <a:off x="895161" y="652291"/>
            <a:ext cx="13744864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dirty="0"/>
              <a:t>Τελευταιο πεντ</a:t>
            </a:r>
            <a:r>
              <a:rPr lang="en-GB" dirty="0"/>
              <a:t>a</a:t>
            </a:r>
            <a:r>
              <a:rPr lang="el-GR" dirty="0"/>
              <a:t>μηνο</a:t>
            </a:r>
          </a:p>
        </p:txBody>
      </p:sp>
      <p:sp>
        <p:nvSpPr>
          <p:cNvPr id="29" name="Subtitle here">
            <a:extLst>
              <a:ext uri="{FF2B5EF4-FFF2-40B4-BE49-F238E27FC236}">
                <a16:creationId xmlns:a16="http://schemas.microsoft.com/office/drawing/2014/main" id="{D43BEF10-60E2-6B39-C5F1-11EBCFBD9580}"/>
              </a:ext>
            </a:extLst>
          </p:cNvPr>
          <p:cNvSpPr txBox="1"/>
          <p:nvPr/>
        </p:nvSpPr>
        <p:spPr>
          <a:xfrm>
            <a:off x="4280018" y="2262710"/>
            <a:ext cx="4961919" cy="212333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l-GR" sz="2800" b="1" i="0" kern="0" spc="0" dirty="0">
                <a:solidFill>
                  <a:srgbClr val="E38C19"/>
                </a:solidFill>
              </a:rPr>
              <a:t>Εισροές - Αιτήσεις Ασύλου:</a:t>
            </a:r>
            <a:endParaRPr lang="en-GB" sz="2800" b="1" i="0" kern="0" spc="0" dirty="0">
              <a:solidFill>
                <a:srgbClr val="E38C19"/>
              </a:solidFill>
            </a:endParaRPr>
          </a:p>
          <a:p>
            <a:pPr algn="ctr"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l-GR" sz="2800" i="0" kern="0" spc="0" dirty="0">
                <a:solidFill>
                  <a:srgbClr val="5E5E5E"/>
                </a:solidFill>
              </a:rPr>
              <a:t>Απρίλιο – Αύγουστος </a:t>
            </a:r>
            <a:br>
              <a:rPr lang="en-GB" sz="2800" i="0" kern="0" spc="0" dirty="0">
                <a:solidFill>
                  <a:srgbClr val="5E5E5E"/>
                </a:solidFill>
              </a:rPr>
            </a:br>
            <a:br>
              <a:rPr lang="en-GB" sz="2800" i="0" kern="0" spc="0" dirty="0">
                <a:solidFill>
                  <a:srgbClr val="5E5E5E"/>
                </a:solidFill>
              </a:rPr>
            </a:br>
            <a:endParaRPr lang="en-US" sz="2800" i="0" kern="0" spc="0" dirty="0">
              <a:solidFill>
                <a:srgbClr val="5E5E5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4E73E9-91DC-1658-33AC-29ED76BEF043}"/>
              </a:ext>
            </a:extLst>
          </p:cNvPr>
          <p:cNvSpPr txBox="1"/>
          <p:nvPr/>
        </p:nvSpPr>
        <p:spPr>
          <a:xfrm>
            <a:off x="3792739" y="3621023"/>
            <a:ext cx="5936477" cy="441146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0" b="1" i="0" u="none" strike="noStrike" cap="none" spc="0" normalizeH="0" baseline="0" dirty="0">
                <a:ln>
                  <a:noFill/>
                </a:ln>
                <a:solidFill>
                  <a:srgbClr val="FF99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 panose="02000503000000020004"/>
              </a:rPr>
              <a:t>4.187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l-GR" sz="10000" b="1" i="0" u="none" strike="noStrike" cap="none" spc="0" normalizeH="0" baseline="0" dirty="0">
                <a:ln>
                  <a:noFill/>
                </a:ln>
                <a:solidFill>
                  <a:srgbClr val="FF99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 panose="02000503000000020004"/>
              </a:rPr>
              <a:t>άτομα</a:t>
            </a:r>
            <a:endParaRPr kumimoji="0" lang="en-GB" sz="10000" b="1" i="0" u="none" strike="noStrike" cap="none" spc="0" normalizeH="0" baseline="0" dirty="0">
              <a:ln>
                <a:noFill/>
              </a:ln>
              <a:solidFill>
                <a:srgbClr val="FF99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 panose="02000503000000020004"/>
            </a:endParaRPr>
          </a:p>
        </p:txBody>
      </p:sp>
      <p:sp>
        <p:nvSpPr>
          <p:cNvPr id="34" name="Subtitle here">
            <a:extLst>
              <a:ext uri="{FF2B5EF4-FFF2-40B4-BE49-F238E27FC236}">
                <a16:creationId xmlns:a16="http://schemas.microsoft.com/office/drawing/2014/main" id="{441156EF-44FD-1D4E-9668-B1B069A17C22}"/>
              </a:ext>
            </a:extLst>
          </p:cNvPr>
          <p:cNvSpPr txBox="1"/>
          <p:nvPr/>
        </p:nvSpPr>
        <p:spPr>
          <a:xfrm>
            <a:off x="14058396" y="2262710"/>
            <a:ext cx="6326248" cy="212333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l-GR" sz="2800" b="1" i="0" kern="0" spc="0" dirty="0">
                <a:solidFill>
                  <a:srgbClr val="E38C19"/>
                </a:solidFill>
              </a:rPr>
              <a:t>Επιστροφές και Μετεγκαταστάσεις</a:t>
            </a:r>
            <a:r>
              <a:rPr lang="en-GB" sz="2800" b="1" i="0" kern="0" spc="0" dirty="0">
                <a:solidFill>
                  <a:srgbClr val="E38C19"/>
                </a:solidFill>
              </a:rPr>
              <a:t>:</a:t>
            </a:r>
          </a:p>
          <a:p>
            <a:pPr algn="ctr"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l-GR" sz="2800" i="0" kern="0" spc="0" dirty="0">
                <a:solidFill>
                  <a:srgbClr val="5E5E5E"/>
                </a:solidFill>
              </a:rPr>
              <a:t>Απρίλιο – Αύγουστος </a:t>
            </a:r>
            <a:r>
              <a:rPr lang="en-GB" sz="2800" i="0" kern="0" spc="0" dirty="0">
                <a:solidFill>
                  <a:srgbClr val="5E5E5E"/>
                </a:solidFill>
              </a:rPr>
              <a:t>4.027+776=</a:t>
            </a:r>
            <a:br>
              <a:rPr lang="en-GB" sz="2800" i="0" kern="0" spc="0" dirty="0">
                <a:solidFill>
                  <a:srgbClr val="5E5E5E"/>
                </a:solidFill>
              </a:rPr>
            </a:br>
            <a:br>
              <a:rPr lang="en-GB" sz="2800" i="0" kern="0" spc="0" dirty="0">
                <a:solidFill>
                  <a:srgbClr val="5E5E5E"/>
                </a:solidFill>
              </a:rPr>
            </a:br>
            <a:endParaRPr lang="en-US" sz="2800" i="0" kern="0" spc="0" dirty="0">
              <a:solidFill>
                <a:srgbClr val="5E5E5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4DE9C8-CCCE-FD2E-8C19-F4C673AD42D1}"/>
              </a:ext>
            </a:extLst>
          </p:cNvPr>
          <p:cNvSpPr txBox="1"/>
          <p:nvPr/>
        </p:nvSpPr>
        <p:spPr>
          <a:xfrm>
            <a:off x="14058396" y="3621023"/>
            <a:ext cx="6326248" cy="441146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18000" b="1" i="0" u="none" strike="noStrike" cap="none" spc="0" normalizeH="0" baseline="0" dirty="0">
                <a:ln>
                  <a:noFill/>
                </a:ln>
                <a:solidFill>
                  <a:srgbClr val="FF99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 panose="02000503000000020004"/>
              </a:rPr>
              <a:t>4.803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l-GR" sz="10000" b="1" i="0" u="none" strike="noStrike" cap="none" spc="0" normalizeH="0" baseline="0" dirty="0">
                <a:ln>
                  <a:noFill/>
                </a:ln>
                <a:solidFill>
                  <a:srgbClr val="FF99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 panose="02000503000000020004"/>
              </a:rPr>
              <a:t>άτομα</a:t>
            </a:r>
            <a:endParaRPr kumimoji="0" lang="en-GB" sz="10000" b="1" i="0" u="none" strike="noStrike" cap="none" spc="0" normalizeH="0" baseline="0" dirty="0">
              <a:ln>
                <a:noFill/>
              </a:ln>
              <a:solidFill>
                <a:srgbClr val="FF99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 panose="02000503000000020004"/>
            </a:endParaRPr>
          </a:p>
        </p:txBody>
      </p:sp>
      <p:sp>
        <p:nvSpPr>
          <p:cNvPr id="36" name="Subtitle here">
            <a:extLst>
              <a:ext uri="{FF2B5EF4-FFF2-40B4-BE49-F238E27FC236}">
                <a16:creationId xmlns:a16="http://schemas.microsoft.com/office/drawing/2014/main" id="{064ECCDF-047D-005E-7525-0424AED04A76}"/>
              </a:ext>
            </a:extLst>
          </p:cNvPr>
          <p:cNvSpPr txBox="1"/>
          <p:nvPr/>
        </p:nvSpPr>
        <p:spPr>
          <a:xfrm>
            <a:off x="2659983" y="9264896"/>
            <a:ext cx="20373012" cy="108920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spcBef>
                <a:spcPts val="4200"/>
              </a:spcBef>
              <a:buClr>
                <a:srgbClr val="2F7788"/>
              </a:buClr>
              <a:buSzPct val="120000"/>
            </a:pPr>
            <a:r>
              <a:rPr lang="el-GR" sz="2800" i="0" kern="0" spc="0" dirty="0">
                <a:solidFill>
                  <a:srgbClr val="5E5E5E"/>
                </a:solidFill>
              </a:rPr>
              <a:t>Να σημειωθεί ότι για πρώτη φορά -</a:t>
            </a:r>
            <a:r>
              <a:rPr lang="en-GB" sz="2800" i="0" kern="0" spc="0" dirty="0">
                <a:solidFill>
                  <a:srgbClr val="5E5E5E"/>
                </a:solidFill>
              </a:rPr>
              <a:t> </a:t>
            </a:r>
            <a:r>
              <a:rPr lang="el-GR" sz="2800" i="0" kern="0" spc="0" dirty="0">
                <a:solidFill>
                  <a:srgbClr val="5E5E5E"/>
                </a:solidFill>
              </a:rPr>
              <a:t>κατά την παρούσα διακυβέρνηση -</a:t>
            </a:r>
            <a:r>
              <a:rPr lang="en-GB" sz="2800" i="0" kern="0" spc="0" dirty="0">
                <a:solidFill>
                  <a:srgbClr val="5E5E5E"/>
                </a:solidFill>
              </a:rPr>
              <a:t> </a:t>
            </a:r>
            <a:r>
              <a:rPr lang="el-GR" sz="2800" i="0" kern="0" spc="0" dirty="0">
                <a:solidFill>
                  <a:srgbClr val="5E5E5E"/>
                </a:solidFill>
              </a:rPr>
              <a:t>και </a:t>
            </a:r>
            <a:r>
              <a:rPr lang="el-GR" sz="2800" b="1" i="0" kern="0" spc="0" dirty="0">
                <a:solidFill>
                  <a:srgbClr val="0D8095"/>
                </a:solidFill>
              </a:rPr>
              <a:t>μετά το 2015 </a:t>
            </a:r>
            <a:r>
              <a:rPr lang="el-GR" sz="2800" i="0" kern="0" spc="0" dirty="0">
                <a:solidFill>
                  <a:srgbClr val="5E5E5E"/>
                </a:solidFill>
              </a:rPr>
              <a:t>καταγράφονται αριθμοί </a:t>
            </a:r>
            <a:r>
              <a:rPr lang="el-GR" sz="2800" b="1" i="0" kern="0" spc="0" dirty="0">
                <a:solidFill>
                  <a:srgbClr val="0D8095"/>
                </a:solidFill>
              </a:rPr>
              <a:t>περισσότερων ατόμων</a:t>
            </a:r>
            <a:r>
              <a:rPr lang="en-GB" sz="2800" b="1" i="0" kern="0" spc="0" dirty="0">
                <a:solidFill>
                  <a:srgbClr val="0D8095"/>
                </a:solidFill>
              </a:rPr>
              <a:t> </a:t>
            </a:r>
            <a:r>
              <a:rPr lang="el-GR" sz="2800" b="1" i="0" kern="0" spc="0" dirty="0">
                <a:solidFill>
                  <a:srgbClr val="0D8095"/>
                </a:solidFill>
              </a:rPr>
              <a:t>/ μεταναστών</a:t>
            </a:r>
            <a:r>
              <a:rPr lang="el-GR" sz="2800" i="0" kern="0" spc="0" dirty="0">
                <a:solidFill>
                  <a:srgbClr val="5E5E5E"/>
                </a:solidFill>
              </a:rPr>
              <a:t> που </a:t>
            </a:r>
            <a:r>
              <a:rPr lang="el-GR" sz="2800" b="1" i="0" kern="0" spc="0" dirty="0">
                <a:solidFill>
                  <a:srgbClr val="0D8095"/>
                </a:solidFill>
              </a:rPr>
              <a:t>αναχωρούν από Κύπρο </a:t>
            </a:r>
            <a:r>
              <a:rPr lang="el-GR" sz="2800" i="0" kern="0" spc="0" dirty="0">
                <a:solidFill>
                  <a:srgbClr val="5E5E5E"/>
                </a:solidFill>
              </a:rPr>
              <a:t>σε </a:t>
            </a:r>
            <a:r>
              <a:rPr lang="el-GR" sz="2800" b="1" i="0" kern="0" spc="0" dirty="0">
                <a:solidFill>
                  <a:srgbClr val="0D8095"/>
                </a:solidFill>
              </a:rPr>
              <a:t>σχέση με αριθμούς των εισροών</a:t>
            </a:r>
            <a:r>
              <a:rPr lang="el-GR" sz="2800" i="0" kern="0" spc="0" dirty="0">
                <a:solidFill>
                  <a:srgbClr val="5E5E5E"/>
                </a:solidFill>
              </a:rPr>
              <a:t>.</a:t>
            </a:r>
            <a:endParaRPr lang="en-US" sz="2800" i="0" kern="0" spc="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999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ΚΥΠΡΙΑΚΗ ΔΗΜΟΚΡΑΤΙΑ / ΠΝΕΥΜΑΤΙΚΑ ΔΙΚΑΙΩΜΑΤΑ 20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4909" y="12856481"/>
            <a:ext cx="4013493" cy="481328"/>
          </a:xfrm>
          <a:prstGeom prst="rect">
            <a:avLst/>
          </a:prstGeom>
          <a:ln w="12700">
            <a:miter lim="400000"/>
          </a:ln>
        </p:spPr>
        <p:txBody>
          <a:bodyPr lIns="50780" tIns="50780" rIns="50780" bIns="50780">
            <a:norm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ΚΥΠΡΙΑΚΗ ΔΗΜΟΚΡΑΤΙΑ / ΠΝΕΥΜΑΤΙΚΑ ΔΙΚΑΙΩΜΑΤΑ </a:t>
            </a:r>
            <a:r>
              <a:rPr lang="el-G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" descr="Imag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ΥΠΟΥΡΓΕΙΟ ΑΜΥΝΑΣ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67089" y="11981812"/>
            <a:ext cx="9601920" cy="1287670"/>
          </a:xfrm>
          <a:prstGeom prst="rect">
            <a:avLst/>
          </a:prstGeom>
          <a:ln w="12700">
            <a:miter lim="400000"/>
          </a:ln>
        </p:spPr>
        <p:txBody>
          <a:bodyPr lIns="50780" tIns="50780" rIns="50780" bIns="50780" anchor="ctr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sz="2500" b="1" dirty="0"/>
              <a:t>ΥΠΟΥΡΓΕΙΟ ΕΣΩΤΕΡΙΚΩΝ</a:t>
            </a:r>
            <a:endParaRPr lang="en-US" sz="2500" b="1" dirty="0"/>
          </a:p>
        </p:txBody>
      </p:sp>
      <p:sp>
        <p:nvSpPr>
          <p:cNvPr id="2" name="headline goes here goes here"/>
          <p:cNvSpPr txBox="1"/>
          <p:nvPr/>
        </p:nvSpPr>
        <p:spPr>
          <a:xfrm>
            <a:off x="1356101" y="6653017"/>
            <a:ext cx="7948699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b="1" cap="none" dirty="0">
                <a:latin typeface="Arial" panose="020B0604020202020204" pitchFamily="34" charset="0"/>
                <a:cs typeface="Arial" panose="020B0604020202020204" pitchFamily="34" charset="0"/>
              </a:rPr>
              <a:t>ΕΠΙΣΤΡΟΦΕΣ</a:t>
            </a: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here"/>
          <p:cNvSpPr txBox="1"/>
          <p:nvPr/>
        </p:nvSpPr>
        <p:spPr>
          <a:xfrm>
            <a:off x="1214909" y="7486499"/>
            <a:ext cx="8498224" cy="6565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μεταναστών στις χώρες καταγωγής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here"/>
          <p:cNvSpPr txBox="1"/>
          <p:nvPr/>
        </p:nvSpPr>
        <p:spPr>
          <a:xfrm>
            <a:off x="1356101" y="8761126"/>
            <a:ext cx="8891277" cy="137108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l-GR" sz="3600" b="1" i="0" dirty="0">
                <a:solidFill>
                  <a:srgbClr val="E38C19"/>
                </a:solidFill>
              </a:rPr>
              <a:t>Συγκριτικά στοιχεία</a:t>
            </a: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l-GR" sz="3600" b="1" i="0" dirty="0">
                <a:solidFill>
                  <a:srgbClr val="E38C19"/>
                </a:solidFill>
              </a:rPr>
              <a:t>Μάρτιος - Αύγουστος </a:t>
            </a:r>
            <a:r>
              <a:rPr lang="en-GB" sz="3600" dirty="0">
                <a:solidFill>
                  <a:srgbClr val="E38C19"/>
                </a:solidFill>
              </a:rPr>
              <a:t>2022-2023</a:t>
            </a:r>
            <a:endParaRPr lang="el-GR" sz="3600" dirty="0">
              <a:solidFill>
                <a:srgbClr val="E38C19"/>
              </a:solidFill>
            </a:endParaRPr>
          </a:p>
        </p:txBody>
      </p:sp>
      <p:sp>
        <p:nvSpPr>
          <p:cNvPr id="11" name="headline goes here goes here">
            <a:extLst>
              <a:ext uri="{FF2B5EF4-FFF2-40B4-BE49-F238E27FC236}">
                <a16:creationId xmlns:a16="http://schemas.microsoft.com/office/drawing/2014/main" id="{19176B03-7C3A-4C46-B0F9-BEFB9E0FE7DA}"/>
              </a:ext>
            </a:extLst>
          </p:cNvPr>
          <p:cNvSpPr txBox="1"/>
          <p:nvPr/>
        </p:nvSpPr>
        <p:spPr>
          <a:xfrm>
            <a:off x="895161" y="652291"/>
            <a:ext cx="13744864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dirty="0"/>
              <a:t>ΕΠΙΣΤΡΟΦΕΣ ΜΕΤΑΝΑΣΤΩΝ ΣΤΙΣ ΧΩΡΕΣ ΚΑΤΑΓΩΓΗΣ </a:t>
            </a:r>
          </a:p>
        </p:txBody>
      </p:sp>
      <p:sp>
        <p:nvSpPr>
          <p:cNvPr id="14" name="Subtitle here">
            <a:extLst>
              <a:ext uri="{FF2B5EF4-FFF2-40B4-BE49-F238E27FC236}">
                <a16:creationId xmlns:a16="http://schemas.microsoft.com/office/drawing/2014/main" id="{F3343FF5-1A5C-4BA0-A978-790FE8B4A51E}"/>
              </a:ext>
            </a:extLst>
          </p:cNvPr>
          <p:cNvSpPr txBox="1"/>
          <p:nvPr/>
        </p:nvSpPr>
        <p:spPr>
          <a:xfrm>
            <a:off x="895161" y="1577410"/>
            <a:ext cx="9583369" cy="379591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l-GR" sz="4000" i="0" dirty="0"/>
              <a:t>Με μια σύγκριση του τετράμηνου,</a:t>
            </a:r>
          </a:p>
          <a:p>
            <a:r>
              <a:rPr lang="el-GR" sz="4000" i="0" dirty="0"/>
              <a:t>Μάρτιο - Αύγουστο του 2022,</a:t>
            </a:r>
            <a:br>
              <a:rPr lang="el-GR" sz="4000" i="0" dirty="0"/>
            </a:br>
            <a:r>
              <a:rPr lang="el-GR" sz="4000" i="0" dirty="0"/>
              <a:t>παρατηρούμε πως οι επιστροφές</a:t>
            </a:r>
          </a:p>
          <a:p>
            <a:r>
              <a:rPr lang="el-GR" sz="4000" i="0" dirty="0"/>
              <a:t>ήταν 3.239, ενώ το 2023</a:t>
            </a:r>
            <a:br>
              <a:rPr lang="en-GB" sz="4000" i="0"/>
            </a:br>
            <a:r>
              <a:rPr lang="el-GR" sz="4000" i="0"/>
              <a:t>από τον Μάρτιο μέχρι Αύγουστο (4.751) - περισσότερες. </a:t>
            </a:r>
            <a:endParaRPr lang="el-GR" sz="4000" i="0" dirty="0"/>
          </a:p>
        </p:txBody>
      </p:sp>
      <p:pic>
        <p:nvPicPr>
          <p:cNvPr id="23" name="Picture 22" descr="A graph with numbers and a circle&#10;&#10;Description automatically generated with medium confidence">
            <a:extLst>
              <a:ext uri="{FF2B5EF4-FFF2-40B4-BE49-F238E27FC236}">
                <a16:creationId xmlns:a16="http://schemas.microsoft.com/office/drawing/2014/main" id="{8C74ACDA-5409-814C-A44C-50F048DD4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53" y="-451911"/>
            <a:ext cx="16114809" cy="124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34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194</Words>
  <Application>Microsoft Office PowerPoint</Application>
  <PresentationFormat>Custom</PresentationFormat>
  <Paragraphs>37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 etur adip iscin elit. Suspe disse place rat.</dc:title>
  <dc:creator>christina</dc:creator>
  <cp:lastModifiedBy>stockwatch2</cp:lastModifiedBy>
  <cp:revision>320</cp:revision>
  <cp:lastPrinted>2023-07-18T10:08:40Z</cp:lastPrinted>
  <dcterms:created xsi:type="dcterms:W3CDTF">2022-02-21T15:01:00Z</dcterms:created>
  <dcterms:modified xsi:type="dcterms:W3CDTF">2023-09-05T11:08:37Z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3A81816C21284F00A8D9BC677CAB71FA</vt:lpwstr>
  </property>
  <property fmtid="{D5CDD505-2E9C-101B-9397-08002B2CF9AE}" pid="3" name="KSOProductBuildVer">
    <vt:lpwstr>1033-11.2.0.10463</vt:lpwstr>
  </property>
</Properties>
</file>